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49" d="100"/>
          <a:sy n="49" d="100"/>
        </p:scale>
        <p:origin x="2024"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2021/12/14</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2021/12/14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2021/12/14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2021/12/14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2021/12/14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68135"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9" name="正方形/長方形 38"/>
          <p:cNvSpPr/>
          <p:nvPr/>
        </p:nvSpPr>
        <p:spPr>
          <a:xfrm>
            <a:off x="166000" y="1993393"/>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213696"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359411"/>
              <a:ext cx="5421520" cy="307778"/>
              <a:chOff x="1605772" y="2325958"/>
              <a:chExt cx="5421520" cy="307778"/>
            </a:xfrm>
          </p:grpSpPr>
          <p:sp>
            <p:nvSpPr>
              <p:cNvPr id="59" name="テキスト ボックス 58"/>
              <p:cNvSpPr txBox="1"/>
              <p:nvPr/>
            </p:nvSpPr>
            <p:spPr>
              <a:xfrm>
                <a:off x="1605772" y="2325959"/>
                <a:ext cx="811601" cy="297518"/>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325959"/>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325959"/>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325959"/>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325959"/>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325959"/>
                <a:ext cx="1204792" cy="297518"/>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325958"/>
                <a:ext cx="1204792" cy="307778"/>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325959"/>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219118" y="2014735"/>
            <a:ext cx="6458043" cy="802590"/>
            <a:chOff x="205683" y="6601509"/>
            <a:chExt cx="6458043" cy="802590"/>
          </a:xfrm>
        </p:grpSpPr>
        <p:sp>
          <p:nvSpPr>
            <p:cNvPr id="114" name="角丸四角形 113"/>
            <p:cNvSpPr/>
            <p:nvPr/>
          </p:nvSpPr>
          <p:spPr>
            <a:xfrm>
              <a:off x="205683" y="6601509"/>
              <a:ext cx="1355487" cy="777995"/>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2" name="角丸四角形 111"/>
            <p:cNvSpPr/>
            <p:nvPr/>
          </p:nvSpPr>
          <p:spPr>
            <a:xfrm>
              <a:off x="1678208" y="6610034"/>
              <a:ext cx="4985518" cy="79406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grpSp>
      <p:grpSp>
        <p:nvGrpSpPr>
          <p:cNvPr id="116" name="グループ化 115"/>
          <p:cNvGrpSpPr/>
          <p:nvPr/>
        </p:nvGrpSpPr>
        <p:grpSpPr>
          <a:xfrm>
            <a:off x="21737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21737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240560" y="5549224"/>
            <a:ext cx="6434001" cy="479641"/>
            <a:chOff x="187777" y="9242148"/>
            <a:chExt cx="6434001" cy="559771"/>
          </a:xfrm>
        </p:grpSpPr>
        <p:grpSp>
          <p:nvGrpSpPr>
            <p:cNvPr id="126" name="グループ化 125"/>
            <p:cNvGrpSpPr/>
            <p:nvPr/>
          </p:nvGrpSpPr>
          <p:grpSpPr>
            <a:xfrm>
              <a:off x="187777" y="9242148"/>
              <a:ext cx="6434001" cy="559771"/>
              <a:chOff x="167650" y="3399045"/>
              <a:chExt cx="6434001" cy="588221"/>
            </a:xfrm>
          </p:grpSpPr>
          <p:sp>
            <p:nvSpPr>
              <p:cNvPr id="130" name="角丸四角形 129"/>
              <p:cNvSpPr/>
              <p:nvPr/>
            </p:nvSpPr>
            <p:spPr>
              <a:xfrm>
                <a:off x="167650" y="3407740"/>
                <a:ext cx="1373394"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5223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a:t>
              </a:r>
              <a:r>
                <a:rPr kumimoji="1" lang="ja-JP" altLang="en-US" sz="1000" dirty="0"/>
                <a:t>大声</a:t>
              </a:r>
              <a:r>
                <a:rPr kumimoji="1" lang="ja-JP" altLang="en-US" sz="1200" dirty="0"/>
                <a:t>なしと判断した理由や、大声を伴わないことを担保する具体的な対策を記載ください。）</a:t>
              </a:r>
            </a:p>
          </p:txBody>
        </p:sp>
      </p:grpSp>
      <p:grpSp>
        <p:nvGrpSpPr>
          <p:cNvPr id="142" name="グループ化 141"/>
          <p:cNvGrpSpPr/>
          <p:nvPr/>
        </p:nvGrpSpPr>
        <p:grpSpPr>
          <a:xfrm>
            <a:off x="22397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（開催案内等の</a:t>
            </a:r>
            <a:r>
              <a:rPr kumimoji="1" lang="en-US" altLang="ja-JP" sz="1200" b="1" dirty="0">
                <a:latin typeface="メイリオ" panose="020B0604030504040204" pitchFamily="50" charset="-128"/>
                <a:ea typeface="メイリオ" panose="020B0604030504040204" pitchFamily="50" charset="-128"/>
              </a:rPr>
              <a:t>URL</a:t>
            </a:r>
            <a:r>
              <a:rPr kumimoji="1" lang="ja-JP" altLang="en-US" sz="1200" b="1" dirty="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213696"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213696"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240559"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63836" y="6068497"/>
            <a:ext cx="17402" cy="1359477"/>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 name="グループ化 10"/>
          <p:cNvGrpSpPr/>
          <p:nvPr/>
        </p:nvGrpSpPr>
        <p:grpSpPr>
          <a:xfrm>
            <a:off x="234267"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01015" y="7771830"/>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　　　　　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89" name="グループ化 88"/>
          <p:cNvGrpSpPr/>
          <p:nvPr/>
        </p:nvGrpSpPr>
        <p:grpSpPr>
          <a:xfrm>
            <a:off x="231578" y="7470649"/>
            <a:ext cx="6458043" cy="440256"/>
            <a:chOff x="180208" y="7267678"/>
            <a:chExt cx="6458043" cy="440256"/>
          </a:xfrm>
        </p:grpSpPr>
        <p:grpSp>
          <p:nvGrpSpPr>
            <p:cNvPr id="90" name="グループ化 89"/>
            <p:cNvGrpSpPr/>
            <p:nvPr/>
          </p:nvGrpSpPr>
          <p:grpSpPr>
            <a:xfrm>
              <a:off x="180208" y="7267678"/>
              <a:ext cx="6458043" cy="440256"/>
              <a:chOff x="185556" y="3407740"/>
              <a:chExt cx="6458043" cy="596262"/>
            </a:xfrm>
          </p:grpSpPr>
          <p:sp>
            <p:nvSpPr>
              <p:cNvPr id="92" name="角丸四角形 9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93" name="角丸四角形 92"/>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91" name="テキスト ボックス 90"/>
            <p:cNvSpPr txBox="1"/>
            <p:nvPr/>
          </p:nvSpPr>
          <p:spPr>
            <a:xfrm>
              <a:off x="2156602" y="7379171"/>
              <a:ext cx="2238586"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収容定員あり　　　         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4" name="正方形/長方形 93"/>
          <p:cNvSpPr/>
          <p:nvPr/>
        </p:nvSpPr>
        <p:spPr>
          <a:xfrm>
            <a:off x="1861145" y="758320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4629597" y="7556742"/>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5042538" y="7544767"/>
            <a:ext cx="173368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収容定員なし　　　</a:t>
            </a:r>
            <a:endParaRPr kumimoji="1" lang="en-US" altLang="ja-JP" sz="1200" b="1" dirty="0">
              <a:latin typeface="メイリオ" panose="020B0604030504040204" pitchFamily="50" charset="-128"/>
              <a:ea typeface="メイリオ" panose="020B0604030504040204" pitchFamily="50" charset="-128"/>
            </a:endParaRPr>
          </a:p>
        </p:txBody>
      </p:sp>
      <p:sp>
        <p:nvSpPr>
          <p:cNvPr id="97" name="テキスト ボックス 96"/>
          <p:cNvSpPr txBox="1"/>
          <p:nvPr/>
        </p:nvSpPr>
        <p:spPr>
          <a:xfrm>
            <a:off x="1822235" y="2567487"/>
            <a:ext cx="3052329" cy="246221"/>
          </a:xfrm>
          <a:prstGeom prst="rect">
            <a:avLst/>
          </a:prstGeom>
          <a:noFill/>
        </p:spPr>
        <p:txBody>
          <a:bodyPr wrap="square" rtlCol="0">
            <a:spAutoFit/>
          </a:bodyPr>
          <a:lstStyle/>
          <a:p>
            <a:r>
              <a:rPr kumimoji="1" lang="ja-JP" altLang="en-US" sz="1000" dirty="0"/>
              <a:t>（書ききれない場合は別途一覧を掲示すること）</a:t>
            </a:r>
          </a:p>
        </p:txBody>
      </p:sp>
      <p:sp>
        <p:nvSpPr>
          <p:cNvPr id="7" name="テキスト ボックス 6"/>
          <p:cNvSpPr txBox="1"/>
          <p:nvPr/>
        </p:nvSpPr>
        <p:spPr>
          <a:xfrm>
            <a:off x="1861145" y="2021499"/>
            <a:ext cx="4435236" cy="485582"/>
          </a:xfrm>
          <a:prstGeom prst="rect">
            <a:avLst/>
          </a:prstGeom>
          <a:noFill/>
        </p:spPr>
        <p:txBody>
          <a:bodyPr wrap="square" rtlCol="0">
            <a:spAutoFit/>
          </a:bodyPr>
          <a:lstStyle/>
          <a:p>
            <a:endParaRPr kumimoji="1" lang="ja-JP" altLang="en-US" dirty="0"/>
          </a:p>
        </p:txBody>
      </p:sp>
      <p:sp>
        <p:nvSpPr>
          <p:cNvPr id="87" name="テキスト ボックス 86"/>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372483"/>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a:t>
              </a:r>
              <a:r>
                <a:rPr kumimoji="1" lang="en-US" altLang="ja-JP" sz="1600" b="1" dirty="0">
                  <a:latin typeface="メイリオ" panose="020B0604030504040204" pitchFamily="50" charset="-128"/>
                  <a:ea typeface="メイリオ" panose="020B0604030504040204" pitchFamily="50" charset="-128"/>
                </a:rPr>
                <a:t>COCOA</a:t>
              </a:r>
              <a:r>
                <a:rPr kumimoji="1" lang="ja-JP" altLang="en-US" sz="1600" b="1" dirty="0">
                  <a:latin typeface="メイリオ" panose="020B0604030504040204" pitchFamily="50" charset="-128"/>
                  <a:ea typeface="メイリオ" panose="020B0604030504040204" pitchFamily="50" charset="-128"/>
                </a:rPr>
                <a:t>や大阪コロナ追跡システム等を活用した参加者の把握。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420642"/>
            <a:ext cx="6387284" cy="2691213"/>
            <a:chOff x="290460" y="2133926"/>
            <a:chExt cx="6387284" cy="2691213"/>
          </a:xfrm>
        </p:grpSpPr>
        <p:sp>
          <p:nvSpPr>
            <p:cNvPr id="46" name="角丸四角形 45"/>
            <p:cNvSpPr/>
            <p:nvPr/>
          </p:nvSpPr>
          <p:spPr>
            <a:xfrm>
              <a:off x="1732166" y="2133926"/>
              <a:ext cx="4945578" cy="2627562"/>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133926"/>
              <a:ext cx="1300216" cy="2582481"/>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0610" y="219147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154199"/>
              <a:ext cx="4281536" cy="502702"/>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63143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15128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2957680"/>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662464"/>
              <a:ext cx="4281536" cy="307777"/>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35160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4331414"/>
              <a:ext cx="4281536" cy="49372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自治体等の要請に従った飲食・酒類提供の可否判断</a:t>
              </a:r>
              <a:r>
                <a:rPr kumimoji="1" lang="ja-JP" altLang="en-US" sz="1100" b="1" dirty="0">
                  <a:latin typeface="メイリオ" panose="020B0604030504040204" pitchFamily="50" charset="-128"/>
                  <a:ea typeface="メイリオ" panose="020B0604030504040204" pitchFamily="50" charset="-128"/>
                </a:rPr>
                <a:t>（提供する場合には飲酒に伴う大声等を防ぐ対策を検討。）。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4" name="正方形/長方形 43"/>
          <p:cNvSpPr/>
          <p:nvPr/>
        </p:nvSpPr>
        <p:spPr>
          <a:xfrm>
            <a:off x="1915762" y="403102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テキスト ボックス 1"/>
          <p:cNvSpPr txBox="1"/>
          <p:nvPr/>
        </p:nvSpPr>
        <p:spPr>
          <a:xfrm>
            <a:off x="2380500" y="3965090"/>
            <a:ext cx="4281536" cy="523220"/>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飲食提供は業種別ガイドラインの遵守、同一テーブル</a:t>
            </a:r>
            <a:r>
              <a:rPr kumimoji="1" lang="en-US" altLang="ja-JP" sz="1400" b="1" dirty="0">
                <a:latin typeface="メイリオ" panose="020B0604030504040204" pitchFamily="50" charset="-128"/>
                <a:ea typeface="メイリオ" panose="020B0604030504040204" pitchFamily="50" charset="-128"/>
              </a:rPr>
              <a:t>4</a:t>
            </a:r>
            <a:r>
              <a:rPr kumimoji="1" lang="ja-JP" altLang="en-US" sz="1400" b="1" dirty="0">
                <a:latin typeface="メイリオ" panose="020B0604030504040204" pitchFamily="50" charset="-128"/>
                <a:ea typeface="メイリオ" panose="020B0604030504040204" pitchFamily="50" charset="-128"/>
              </a:rPr>
              <a:t>人以内など、業態に応じた感染防止策を講じる</a:t>
            </a: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3897</TotalTime>
  <Words>1090</Words>
  <Application>Microsoft Office PowerPoint</Application>
  <PresentationFormat>A4 210 x 297 mm</PresentationFormat>
  <Paragraphs>98</Paragraphs>
  <Slides>3</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nakamura</cp:lastModifiedBy>
  <cp:revision>577</cp:revision>
  <cp:lastPrinted>2021-11-05T07:30:46Z</cp:lastPrinted>
  <dcterms:created xsi:type="dcterms:W3CDTF">2021-06-21T06:44:25Z</dcterms:created>
  <dcterms:modified xsi:type="dcterms:W3CDTF">2021-12-14T02:55:35Z</dcterms:modified>
</cp:coreProperties>
</file>